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4" r:id="rId5"/>
    <p:sldId id="267" r:id="rId6"/>
    <p:sldId id="274" r:id="rId7"/>
    <p:sldId id="275" r:id="rId8"/>
    <p:sldId id="271" r:id="rId9"/>
    <p:sldId id="272" r:id="rId10"/>
    <p:sldId id="276" r:id="rId11"/>
    <p:sldId id="273" r:id="rId12"/>
    <p:sldId id="277" r:id="rId13"/>
    <p:sldId id="285" r:id="rId14"/>
    <p:sldId id="278" r:id="rId15"/>
    <p:sldId id="270" r:id="rId16"/>
    <p:sldId id="279" r:id="rId17"/>
    <p:sldId id="280" r:id="rId18"/>
    <p:sldId id="281" r:id="rId19"/>
    <p:sldId id="282" r:id="rId20"/>
    <p:sldId id="283" r:id="rId21"/>
    <p:sldId id="284" r:id="rId22"/>
    <p:sldId id="293" r:id="rId23"/>
    <p:sldId id="286" r:id="rId24"/>
    <p:sldId id="289" r:id="rId25"/>
    <p:sldId id="287" r:id="rId26"/>
    <p:sldId id="288" r:id="rId27"/>
    <p:sldId id="290" r:id="rId28"/>
    <p:sldId id="292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 showGuides="1">
      <p:cViewPr varScale="1">
        <p:scale>
          <a:sx n="78" d="100"/>
          <a:sy n="78" d="100"/>
        </p:scale>
        <p:origin x="2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80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1/26/2024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&#10;&#10;Description automatically generated">
            <a:extLst>
              <a:ext uri="{FF2B5EF4-FFF2-40B4-BE49-F238E27FC236}">
                <a16:creationId xmlns:a16="http://schemas.microsoft.com/office/drawing/2014/main" id="{1A80DE43-7896-4B00-8C4B-4125023CE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7"/>
            <a:ext cx="10112148" cy="5040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20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B6B362-346D-4201-81F0-C3A51CCD5D19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093410-AD03-444D-8064-1C394CB99D77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24C0936B-D380-471D-8D36-F8A423B37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9D3DBFFC-5993-437B-97F4-35696134B0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1218C2-53F4-4224-9A1B-B0C1511E2EB8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647E-05B7-4294-90C2-A31E6E7933B8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C711901-B580-4C2F-B08E-8D31C00B0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6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A21142-3DFF-44D4-84BF-0A5A958541AB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4139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8" y="1931192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2367" y="2317637"/>
            <a:ext cx="11520000" cy="359421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: Title (5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1C58588-E38B-4E5B-A744-F7E43052847A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2716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0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6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0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6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0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6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0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3" y="1931195"/>
            <a:ext cx="3643200" cy="18092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6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0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3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6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0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itle (6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B884523-397D-4A98-97E4-67EDDFF5C0AD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795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327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796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327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795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327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796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327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: Title &amp;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94581CEE-BA5E-4285-B2D8-B34FEF03B01F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1492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3264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3264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59472" y="2317637"/>
            <a:ext cx="3757689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59472" y="4202644"/>
            <a:ext cx="3757689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2" y="2317637"/>
            <a:ext cx="3759312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2" y="4202644"/>
            <a:ext cx="3759312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gray">
          <a:xfrm>
            <a:off x="332368" y="4115141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: Title &amp; Content (8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33712E-3CF2-482F-B9E5-13517B7C97C5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2367" y="2317637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2367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6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60482" y="2317636"/>
            <a:ext cx="3757436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60482" y="3925788"/>
            <a:ext cx="3757436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3" y="2317636"/>
            <a:ext cx="3759312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3" y="3925788"/>
            <a:ext cx="3759312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3264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332368" y="3839912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064434-E0DB-45C0-856F-3A928AC1733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: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861EEA8-6ED7-4FD9-AC5E-399274543367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43099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4309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4309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8" y="5453066"/>
            <a:ext cx="11520896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: Title (2)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7A8DB10-9BF6-4473-AAA1-9EA8F472E094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43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43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2317638"/>
            <a:ext cx="560442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2317638"/>
            <a:ext cx="5603434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3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: Title (2) &amp;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AFBA867-7789-4C43-8AB0-0B2878D8DE6F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236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327" y="2317638"/>
            <a:ext cx="5605200" cy="295097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5" y="2317638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583" y="5453066"/>
            <a:ext cx="11520682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: Title (2) &amp; Content (2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3C10F5-0F58-49EA-BF89-B55155636AF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4" y="2317638"/>
            <a:ext cx="560520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Gleichschenkliges Dreieck 46"/>
          <p:cNvSpPr/>
          <p:nvPr userDrawn="1"/>
        </p:nvSpPr>
        <p:spPr bwMode="gray">
          <a:xfrm rot="5400000">
            <a:off x="4334900" y="4088006"/>
            <a:ext cx="3523271" cy="12494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7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10"/>
          <p:cNvPicPr>
            <a:picLocks noChangeAspect="1"/>
          </p:cNvPicPr>
          <p:nvPr userDrawn="1"/>
        </p:nvPicPr>
        <p:blipFill rotWithShape="1">
          <a:blip r:embed="rId2"/>
          <a:srcRect t="21637" b="21637"/>
          <a:stretch/>
        </p:blipFill>
        <p:spPr bwMode="gray">
          <a:xfrm>
            <a:off x="2" y="0"/>
            <a:ext cx="12192000" cy="46101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757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324A6-994A-4A01-AA2C-4140A44BA8F5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77D8AF-5555-44B3-9851-60A4C0B7AAF6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35">
            <a:extLst>
              <a:ext uri="{FF2B5EF4-FFF2-40B4-BE49-F238E27FC236}">
                <a16:creationId xmlns:a16="http://schemas.microsoft.com/office/drawing/2014/main" id="{E43FED5E-62CF-4EC2-A38F-E5FD8864BE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8938570C-92A4-4A0F-9251-273D91089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0631E-DC45-46EB-9681-B9EEA27FFD43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31A07-FD0C-4955-A605-DB63A5524ED6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AD9844D-3B5B-43A2-9087-1E22AFDD4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424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leichschenkliges Dreieck 46"/>
          <p:cNvSpPr/>
          <p:nvPr userDrawn="1"/>
        </p:nvSpPr>
        <p:spPr bwMode="gray">
          <a:xfrm rot="5400000">
            <a:off x="4656514" y="3766499"/>
            <a:ext cx="2879662" cy="124579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2DB7EC9-912A-4DC2-A6BA-BF3A4FC776E0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2317751"/>
            <a:ext cx="5605200" cy="2950867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751"/>
            <a:ext cx="56052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7" y="5453066"/>
            <a:ext cx="1152116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116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: Title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0EFA936-28E9-42DC-A924-CB516818427B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1931195"/>
            <a:ext cx="56052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: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F92F29D-EA39-49E1-8C36-4F99E173F1C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49107" y="3989616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: Title (3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5" y="2318321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512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B8F505-684D-4A1B-8221-D6522F8976E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4432235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 Title (3) &amp; Content (3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0877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3" y="2317641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7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3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3" y="383124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FEB7575-D3D0-4652-BA3A-0CCCCCFCBFB4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3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3" y="4135561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3" y="4214707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: Title &amp; Content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316BD20-B884-4AFE-AD41-0CFDA4A22B89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582" y="1931195"/>
            <a:ext cx="206420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700027" y="1931195"/>
            <a:ext cx="91535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582" y="2317640"/>
            <a:ext cx="2064201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983" y="2238495"/>
            <a:ext cx="206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2548405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: Title &amp; Content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6E15E2C-8566-4D33-8B8A-F0E4E6EF657A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5"/>
            <a:ext cx="4093766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724929" y="1931195"/>
            <a:ext cx="7128598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3" y="2317640"/>
            <a:ext cx="4093767" cy="359447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: Title (3) &amp; Content (3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409376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453" y="1931194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453" y="4042705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453" y="2317638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5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F52ABA-CCDF-416F-BC1D-949357AD8904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9"/>
          <p:cNvCxnSpPr/>
          <p:nvPr userDrawn="1"/>
        </p:nvCxnSpPr>
        <p:spPr bwMode="gray">
          <a:xfrm>
            <a:off x="4725264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4725264" y="4349421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453" y="4428564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: Title (3) &amp; Content (3) &amp;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 bwMode="gray">
          <a:xfrm>
            <a:off x="457598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1161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930" y="2317641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4" cy="295097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7" y="1931193"/>
            <a:ext cx="409466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930" y="1931193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930" y="3831247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EB90D3A7-6A39-47F0-89AD-C5552FB7272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930" y="4214707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9"/>
          <p:cNvCxnSpPr/>
          <p:nvPr userDrawn="1"/>
        </p:nvCxnSpPr>
        <p:spPr bwMode="gray">
          <a:xfrm>
            <a:off x="4724930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4727528" y="4136597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5" name="Straight Connector 44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: Title (3) &amp;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A2D124-73B0-4741-87DD-F31F2F07034A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5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4124130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062662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: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2" y="0"/>
            <a:ext cx="12192000" cy="4610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pl-PL" dirty="0"/>
              <a:t>INTERNAL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1F5A5F-1F57-4A24-B5DE-60B2ED9BC8C7}"/>
              </a:ext>
            </a:extLst>
          </p:cNvPr>
          <p:cNvSpPr txBox="1"/>
          <p:nvPr userDrawn="1"/>
        </p:nvSpPr>
        <p:spPr bwMode="gray">
          <a:xfrm>
            <a:off x="334963" y="6495112"/>
            <a:ext cx="600869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8EE1D-097B-4560-995B-E8866DC2AFCA}"/>
              </a:ext>
            </a:extLst>
          </p:cNvPr>
          <p:cNvSpPr txBox="1"/>
          <p:nvPr userDrawn="1"/>
        </p:nvSpPr>
        <p:spPr bwMode="gray">
          <a:xfrm>
            <a:off x="1246984" y="6494463"/>
            <a:ext cx="1321004" cy="224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ABB. All rights reserved</a:t>
            </a:r>
            <a:r>
              <a:rPr kumimoji="0" lang="pl-PL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35">
            <a:extLst>
              <a:ext uri="{FF2B5EF4-FFF2-40B4-BE49-F238E27FC236}">
                <a16:creationId xmlns:a16="http://schemas.microsoft.com/office/drawing/2014/main" id="{7850C270-D3D8-4018-B4D3-75B91A82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832" y="6494463"/>
            <a:ext cx="309561" cy="223200"/>
          </a:xfr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[</a:t>
            </a:r>
            <a:r>
              <a:rPr lang="pl-PL" dirty="0" err="1"/>
              <a:t>Year</a:t>
            </a:r>
            <a:r>
              <a:rPr lang="pl-PL" dirty="0"/>
              <a:t>]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C44AE55-3941-422E-85FF-14F5BFD14F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3836" y="6528588"/>
            <a:ext cx="1280439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1ABC123456</a:t>
            </a:r>
            <a:endParaRPr lang="pl-P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A39B20-CD03-4FAF-A765-7ADA2916F0A1}"/>
              </a:ext>
            </a:extLst>
          </p:cNvPr>
          <p:cNvSpPr txBox="1"/>
          <p:nvPr userDrawn="1"/>
        </p:nvSpPr>
        <p:spPr bwMode="gray">
          <a:xfrm>
            <a:off x="4941095" y="6529205"/>
            <a:ext cx="341476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pl-PL" sz="800" dirty="0">
                <a:solidFill>
                  <a:schemeClr val="accent2"/>
                </a:solidFill>
              </a:rPr>
              <a:t>Rev.: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625F0-4AB2-418A-8947-04A81D8514A6}"/>
              </a:ext>
            </a:extLst>
          </p:cNvPr>
          <p:cNvSpPr txBox="1"/>
          <p:nvPr userDrawn="1"/>
        </p:nvSpPr>
        <p:spPr bwMode="gray">
          <a:xfrm>
            <a:off x="2926759" y="6529205"/>
            <a:ext cx="761677" cy="1549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800" noProof="0" dirty="0">
                <a:solidFill>
                  <a:schemeClr val="accent2"/>
                </a:solidFill>
              </a:rPr>
              <a:t>Document</a:t>
            </a:r>
            <a:r>
              <a:rPr lang="pl-PL" sz="800" dirty="0">
                <a:solidFill>
                  <a:schemeClr val="accent2"/>
                </a:solidFill>
              </a:rPr>
              <a:t> ID.: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2E6F54D-C8A1-4DC9-B897-E715FB0CD7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7972" y="6529205"/>
            <a:ext cx="478466" cy="154949"/>
          </a:xfr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8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: Title (3) &amp; Content (3) &amp;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3264" y="5452639"/>
            <a:ext cx="1152026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A46C1E4-1331-4E6B-BF6E-3D51AEFDB9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 bwMode="gray">
          <a:xfrm>
            <a:off x="412413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062661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: Title (3) &amp; Content (3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FA29958-A3CB-4945-A597-6BC8C2DCFC0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Gleichschenkliges Dreieck 46"/>
          <p:cNvSpPr/>
          <p:nvPr userDrawn="1"/>
        </p:nvSpPr>
        <p:spPr bwMode="gray">
          <a:xfrm rot="5400000">
            <a:off x="6301200" y="4088360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2362815" y="4091269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: Title (3) &amp; Content (3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0E203C-06FF-4581-A07C-EFC97E84676E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2581" y="5452639"/>
            <a:ext cx="1152068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6622950" y="3766612"/>
            <a:ext cx="2879092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Gleichschenkliges Dreieck 46"/>
          <p:cNvSpPr/>
          <p:nvPr userDrawn="1"/>
        </p:nvSpPr>
        <p:spPr bwMode="gray">
          <a:xfrm rot="5400000">
            <a:off x="2684564" y="3769521"/>
            <a:ext cx="2879093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: Title (3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2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D31312-35C5-4C51-BEBC-7DFB106FBB95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: Title (3) &amp; Content (6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9E79DB-42B6-4FDF-8901-EDDD0B15FEBB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17"/>
          <p:cNvSpPr>
            <a:spLocks noGrp="1"/>
          </p:cNvSpPr>
          <p:nvPr>
            <p:ph type="body" sz="quarter" idx="31"/>
          </p:nvPr>
        </p:nvSpPr>
        <p:spPr bwMode="gray">
          <a:xfrm>
            <a:off x="333264" y="5452639"/>
            <a:ext cx="11520000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: Cont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9336AA33-6DC9-453C-804C-536915D96FD3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2367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55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313943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91292" y="1931194"/>
            <a:ext cx="5609417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904951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9197845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9198313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4690D58-132B-41F1-809E-7C79AE9ADE6F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 bwMode="gray">
          <a:xfrm>
            <a:off x="3138908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gray">
          <a:xfrm>
            <a:off x="90478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609339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: Title (4) &amp;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30"/>
          </p:nvPr>
        </p:nvSpPr>
        <p:spPr bwMode="gray">
          <a:xfrm>
            <a:off x="332366" y="5452639"/>
            <a:ext cx="11520897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/>
          <a:p>
            <a:fld id="{7C99B28F-31C8-4DCE-8ADB-92A6DB9BC1A9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3138908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9047884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gray">
          <a:xfrm>
            <a:off x="6093396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: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55C6F4D-1357-4A6A-9B38-79BE30FAEEA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50004" y="1931197"/>
            <a:ext cx="5603523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5602537" cy="185386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707A3D-437C-4768-8817-18F1A32443D8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259985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3643200" cy="185386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4118225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8056756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8210327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: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6897"/>
          <a:stretch/>
        </p:blipFill>
        <p:spPr bwMode="gray">
          <a:xfrm>
            <a:off x="1" y="0"/>
            <a:ext cx="1219884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DE7E8-58C9-4B5A-B686-53E1B76B68C9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1"/>
                </a:solidFill>
              </a:rPr>
              <a:t>—</a:t>
            </a:r>
            <a:endParaRPr lang="en-US" sz="3200" b="1" dirty="0" err="1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A06A1-F808-4CBA-9D28-8D357F795D4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CD425E-9028-4049-A9A0-DC6F9DF0806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: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527" y="3925094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87752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287752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E0611517-614C-4B4D-AB44-367E4E99FD8B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9196727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6242240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9196727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333264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333264" y="4432235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1484876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4E03CA3-8880-4761-834D-5767F240186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333264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2317641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6248045" y="404397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4"/>
          <p:cNvCxnSpPr/>
          <p:nvPr userDrawn="1"/>
        </p:nvCxnSpPr>
        <p:spPr bwMode="gray">
          <a:xfrm>
            <a:off x="6248045" y="4351954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5"/>
          <p:cNvSpPr>
            <a:spLocks noGrp="1"/>
          </p:cNvSpPr>
          <p:nvPr>
            <p:ph sz="quarter" idx="23"/>
          </p:nvPr>
        </p:nvSpPr>
        <p:spPr bwMode="gray">
          <a:xfrm>
            <a:off x="6248045" y="4430420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98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4129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4129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8EC109B0-75FC-4429-BE4E-3C56DF0B4567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: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234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234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32367" y="5452639"/>
            <a:ext cx="11521160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 bwMode="gray">
          <a:xfrm>
            <a:off x="333527" y="359990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82AE24F0-D46E-441E-BC56-E449F6276B29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3374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: Title (2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993324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1798" y="3921919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582" y="1931196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582" y="3993324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15E70819-8927-4894-9672-C8919068D05F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: Title (3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866" y="3235138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2554866" y="4611082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367" y="1931196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367" y="3305949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 userDrawn="1">
            <p:ph sz="quarter" idx="25"/>
          </p:nvPr>
        </p:nvSpPr>
        <p:spPr bwMode="gray">
          <a:xfrm>
            <a:off x="332367" y="4680702"/>
            <a:ext cx="1917663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4BCB0CFA-6541-4C1A-AF28-2E10B008E3FC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6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: Title (3) &amp; Content (3)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23513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61108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7717F15D-506D-49EF-9CE2-C0D267A1C972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: Title (3) &amp; Content (3) &amp;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01966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091669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252143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18014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091669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252143"/>
            <a:ext cx="1916766" cy="101647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6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/>
          <a:p>
            <a:fld id="{A6AEED0B-F756-4AC8-AA9D-323D354ED2D7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: Title (4) &amp; Content (4) &amp; Box 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818583" y="1931198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818583" y="2801554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818583" y="3671910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7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332582" y="1931198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2582" y="2801554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332582" y="3671910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2818583" y="4542265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332582" y="4542265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9" name="Straight Connector 13"/>
          <p:cNvCxnSpPr/>
          <p:nvPr userDrawn="1"/>
        </p:nvCxnSpPr>
        <p:spPr bwMode="gray">
          <a:xfrm>
            <a:off x="1999567" y="2800986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14"/>
          <p:cNvCxnSpPr/>
          <p:nvPr userDrawn="1"/>
        </p:nvCxnSpPr>
        <p:spPr bwMode="gray">
          <a:xfrm>
            <a:off x="1779054" y="3164586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13"/>
          <p:cNvCxnSpPr/>
          <p:nvPr userDrawn="1"/>
        </p:nvCxnSpPr>
        <p:spPr bwMode="gray">
          <a:xfrm>
            <a:off x="1999567" y="4542262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14"/>
          <p:cNvCxnSpPr/>
          <p:nvPr userDrawn="1"/>
        </p:nvCxnSpPr>
        <p:spPr bwMode="gray">
          <a:xfrm>
            <a:off x="1778487" y="4905862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13"/>
          <p:cNvCxnSpPr/>
          <p:nvPr userDrawn="1"/>
        </p:nvCxnSpPr>
        <p:spPr bwMode="gray">
          <a:xfrm>
            <a:off x="1999567" y="1930348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14"/>
          <p:cNvCxnSpPr/>
          <p:nvPr userDrawn="1"/>
        </p:nvCxnSpPr>
        <p:spPr bwMode="gray">
          <a:xfrm>
            <a:off x="1779502" y="2293948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13"/>
          <p:cNvCxnSpPr/>
          <p:nvPr userDrawn="1"/>
        </p:nvCxnSpPr>
        <p:spPr bwMode="gray">
          <a:xfrm>
            <a:off x="1999568" y="3671624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14"/>
          <p:cNvCxnSpPr/>
          <p:nvPr userDrawn="1"/>
        </p:nvCxnSpPr>
        <p:spPr bwMode="gray">
          <a:xfrm>
            <a:off x="1778487" y="4035224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2072427" y="272954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 bwMode="gray">
          <a:xfrm>
            <a:off x="2072427" y="3599904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 bwMode="gray">
          <a:xfrm>
            <a:off x="2072427" y="447025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 userDrawn="1">
            <p:ph type="dt" sz="half" idx="32"/>
          </p:nvPr>
        </p:nvSpPr>
        <p:spPr bwMode="gray"/>
        <p:txBody>
          <a:bodyPr/>
          <a:lstStyle/>
          <a:p>
            <a:fld id="{5886327C-AA5E-4F43-AF30-97340266EED1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3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34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2218077" y="2100061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1</a:t>
            </a:r>
            <a:endParaRPr lang="en-GB" dirty="0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2218077" y="297198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2</a:t>
            </a:r>
            <a:endParaRPr lang="en-GB" dirty="0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2218077" y="384341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3</a:t>
            </a:r>
            <a:endParaRPr lang="en-GB" dirty="0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8" hasCustomPrompt="1"/>
          </p:nvPr>
        </p:nvSpPr>
        <p:spPr>
          <a:xfrm>
            <a:off x="2218077" y="4708172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2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2553272" y="1931194"/>
            <a:ext cx="289909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/>
          </p:nvPr>
        </p:nvSpPr>
        <p:spPr bwMode="gray">
          <a:xfrm>
            <a:off x="575494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895552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2" y="2317748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573970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830194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Straight Connector 27"/>
          <p:cNvCxnSpPr/>
          <p:nvPr userDrawn="1"/>
        </p:nvCxnSpPr>
        <p:spPr bwMode="gray">
          <a:xfrm>
            <a:off x="2553272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2550359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 bwMode="gray">
          <a:xfrm>
            <a:off x="2550359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 bwMode="gray">
          <a:xfrm>
            <a:off x="5754400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 bwMode="gray">
          <a:xfrm>
            <a:off x="5752943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 bwMode="gray">
          <a:xfrm>
            <a:off x="5752943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8955527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955527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955527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5757301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5757302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5757302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Content Placeholder 3"/>
          <p:cNvSpPr>
            <a:spLocks noGrp="1"/>
          </p:cNvSpPr>
          <p:nvPr>
            <p:ph sz="quarter" idx="32"/>
          </p:nvPr>
        </p:nvSpPr>
        <p:spPr bwMode="gray">
          <a:xfrm>
            <a:off x="8955527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Content Placeholder 3"/>
          <p:cNvSpPr>
            <a:spLocks noGrp="1"/>
          </p:cNvSpPr>
          <p:nvPr>
            <p:ph sz="quarter" idx="33"/>
          </p:nvPr>
        </p:nvSpPr>
        <p:spPr bwMode="gray">
          <a:xfrm>
            <a:off x="8955527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34"/>
          </p:nvPr>
        </p:nvSpPr>
        <p:spPr bwMode="gray">
          <a:xfrm>
            <a:off x="8955527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5"/>
          </p:nvPr>
        </p:nvSpPr>
        <p:spPr bwMode="gray"/>
        <p:txBody>
          <a:bodyPr/>
          <a:lstStyle/>
          <a:p>
            <a:fld id="{9C2F4835-9B96-4DF5-AAA6-ECF7FA6AC084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6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7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: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2" y="0"/>
            <a:ext cx="12192000" cy="6858000"/>
          </a:xfrm>
          <a:prstGeom prst="rect">
            <a:avLst/>
          </a:prstGeom>
          <a:solidFill>
            <a:srgbClr val="FF000F"/>
          </a:solidFill>
          <a:ln w="25400" cap="flat" cmpd="sng" algn="ctr">
            <a:noFill/>
            <a:prstDash val="solid"/>
          </a:ln>
          <a:effectLst/>
        </p:spPr>
        <p:txBody>
          <a:bodyPr lIns="72009" tIns="72009" rIns="72009" bIns="72009" rtlCol="0" anchor="ctr"/>
          <a:lstStyle/>
          <a:p>
            <a:pPr marL="0" marR="0" lvl="0" indent="0" algn="ctr" defTabSz="9144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90620-6E53-42BB-807B-70CAD0710CDD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1"/>
                </a:solidFill>
              </a:rPr>
              <a:t>—</a:t>
            </a:r>
            <a:endParaRPr lang="en-US" sz="3200" b="1" dirty="0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4BC21-AFED-46B1-8268-92A7B5BBDEE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1FE702-2A26-4886-8C77-E6510DB1849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: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945"/>
            <a:ext cx="3643200" cy="360000"/>
          </a:xfrm>
          <a:prstGeom prst="homePlate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8A18E7-9BD9-4C21-A92A-0000075C47BF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4124130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8062662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2" y="0"/>
            <a:ext cx="12192000" cy="6858000"/>
          </a:xfrm>
          <a:custGeom>
            <a:avLst/>
            <a:gdLst>
              <a:gd name="connsiteX0" fmla="*/ 334746 w 12192000"/>
              <a:gd name="connsiteY0" fmla="*/ 530044 h 6858000"/>
              <a:gd name="connsiteX1" fmla="*/ 334746 w 12192000"/>
              <a:gd name="connsiteY1" fmla="*/ 558844 h 6858000"/>
              <a:gd name="connsiteX2" fmla="*/ 561546 w 12192000"/>
              <a:gd name="connsiteY2" fmla="*/ 558844 h 6858000"/>
              <a:gd name="connsiteX3" fmla="*/ 561546 w 12192000"/>
              <a:gd name="connsiteY3" fmla="*/ 5300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34746" y="530044"/>
                </a:moveTo>
                <a:lnTo>
                  <a:pt x="334746" y="558844"/>
                </a:lnTo>
                <a:lnTo>
                  <a:pt x="561546" y="558844"/>
                </a:lnTo>
                <a:lnTo>
                  <a:pt x="561546" y="5300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2366" y="622788"/>
            <a:ext cx="11520898" cy="396000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5F354CEB-C103-4DD3-8EFF-E66E8B8645B8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42214" y="447781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1800" b="1" dirty="0">
                <a:solidFill>
                  <a:srgbClr val="FF0000"/>
                </a:solidFill>
              </a:rPr>
              <a:t>—</a:t>
            </a:r>
            <a:endParaRPr lang="en-US" sz="1800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8CF2583-54A7-46B8-A74C-6028C6CABEF8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: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811EE99-D791-4D9A-8276-2A7146444179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16" y="2793573"/>
            <a:ext cx="3296776" cy="126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: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884551-BCA1-4427-92BF-DB5CAA0DDF08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 err="1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380CA-95DB-45F2-99D5-3A1E2DF54CD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182003-2699-4135-A685-461A4D3394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 bwMode="gray">
          <a:xfrm>
            <a:off x="332367" y="1931197"/>
            <a:ext cx="11520897" cy="3980439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02F1124-33BD-4EBB-98B3-2BE08BF7D732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7"/>
            <a:ext cx="11520000" cy="3982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DED11F41-F59E-4148-82B4-D5604C9DFCBD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: Content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5"/>
            <a:ext cx="11520000" cy="343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BCB2B921-614D-48F2-9546-B278025F17EE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2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2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99782" y="6298397"/>
            <a:ext cx="8490250" cy="50007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2367" y="6489341"/>
            <a:ext cx="1162951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DAA42BF1-81AB-4815-B6E4-77563C3F2273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3264" y="1931194"/>
            <a:ext cx="11520000" cy="3982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98114" y="6488733"/>
            <a:ext cx="676888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 bwMode="gray">
          <a:xfrm>
            <a:off x="335577" y="6094413"/>
            <a:ext cx="1152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 bwMode="gray">
          <a:xfrm>
            <a:off x="334271" y="6327549"/>
            <a:ext cx="337946" cy="88364"/>
            <a:chOff x="61913" y="5218113"/>
            <a:chExt cx="3138487" cy="820737"/>
          </a:xfrm>
          <a:solidFill>
            <a:schemeClr val="accent3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cxnSp>
        <p:nvCxnSpPr>
          <p:cNvPr id="73" name="Straight Connector 72"/>
          <p:cNvCxnSpPr/>
          <p:nvPr/>
        </p:nvCxnSpPr>
        <p:spPr bwMode="gray">
          <a:xfrm>
            <a:off x="1692854" y="6472543"/>
            <a:ext cx="0" cy="13246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gray">
          <a:xfrm>
            <a:off x="242214" y="426352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400" b="1" dirty="0">
                <a:solidFill>
                  <a:schemeClr val="bg2"/>
                </a:solidFill>
              </a:rPr>
              <a:t>—</a:t>
            </a:r>
            <a:endParaRPr lang="en-US" sz="2400" b="1" dirty="0" err="1">
              <a:solidFill>
                <a:schemeClr val="bg2"/>
              </a:solidFill>
            </a:endParaRPr>
          </a:p>
        </p:txBody>
      </p:sp>
      <p:pic>
        <p:nvPicPr>
          <p:cNvPr id="16" name="Picture 19"/>
          <p:cNvPicPr>
            <a:picLocks noChangeAspect="1" noChangeArrowheads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64" y="6393976"/>
            <a:ext cx="507600" cy="1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0" r:id="rId2"/>
    <p:sldLayoutId id="2147483655" r:id="rId3"/>
    <p:sldLayoutId id="2147483656" r:id="rId4"/>
    <p:sldLayoutId id="2147483657" r:id="rId5"/>
    <p:sldLayoutId id="2147483658" r:id="rId6"/>
    <p:sldLayoutId id="2147483653" r:id="rId7"/>
    <p:sldLayoutId id="2147483650" r:id="rId8"/>
    <p:sldLayoutId id="2147483691" r:id="rId9"/>
    <p:sldLayoutId id="2147483661" r:id="rId10"/>
    <p:sldLayoutId id="2147483696" r:id="rId11"/>
    <p:sldLayoutId id="2147483663" r:id="rId12"/>
    <p:sldLayoutId id="2147483662" r:id="rId13"/>
    <p:sldLayoutId id="2147483664" r:id="rId14"/>
    <p:sldLayoutId id="2147483692" r:id="rId15"/>
    <p:sldLayoutId id="2147483693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700" r:id="rId22"/>
    <p:sldLayoutId id="2147483659" r:id="rId23"/>
    <p:sldLayoutId id="2147483660" r:id="rId24"/>
    <p:sldLayoutId id="2147483694" r:id="rId25"/>
    <p:sldLayoutId id="2147483677" r:id="rId26"/>
    <p:sldLayoutId id="2147483679" r:id="rId27"/>
    <p:sldLayoutId id="2147483680" r:id="rId28"/>
    <p:sldLayoutId id="2147483666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701" r:id="rId35"/>
    <p:sldLayoutId id="2147483681" r:id="rId36"/>
    <p:sldLayoutId id="2147483682" r:id="rId37"/>
    <p:sldLayoutId id="2147483702" r:id="rId38"/>
    <p:sldLayoutId id="2147483703" r:id="rId39"/>
    <p:sldLayoutId id="2147483699" r:id="rId40"/>
    <p:sldLayoutId id="2147483695" r:id="rId41"/>
    <p:sldLayoutId id="2147483683" r:id="rId42"/>
    <p:sldLayoutId id="2147483684" r:id="rId43"/>
    <p:sldLayoutId id="2147483698" r:id="rId44"/>
    <p:sldLayoutId id="2147483697" r:id="rId45"/>
    <p:sldLayoutId id="2147483685" r:id="rId46"/>
    <p:sldLayoutId id="2147483686" r:id="rId47"/>
    <p:sldLayoutId id="2147483687" r:id="rId48"/>
    <p:sldLayoutId id="2147483688" r:id="rId49"/>
    <p:sldLayoutId id="2147483689" r:id="rId50"/>
    <p:sldLayoutId id="2147483705" r:id="rId51"/>
    <p:sldLayoutId id="2147483651" r:id="rId52"/>
    <p:sldLayoutId id="2147483652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18" indent="-180018" algn="l" defTabSz="914491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8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pos="212" userDrawn="1">
          <p15:clr>
            <a:srgbClr val="F26B43"/>
          </p15:clr>
        </p15:guide>
        <p15:guide id="4" orient="horz" pos="3726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4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2EC537-FC83-47E1-8FC7-E4ED91473A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INTERNAL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5C56CE-71AC-4E62-B91E-EE1E0F9F9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F33B0BE-0DAF-4656-AF2D-1ED108182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工作汇报</a:t>
            </a:r>
            <a:endParaRPr lang="pl-PL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E08CF9-0EA2-43C4-A65D-856628BB7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第四周</a:t>
            </a:r>
            <a:endParaRPr lang="pl-P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12116A-6862-4084-8917-BD35B7D74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pl-PL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A0F6A1-428E-43D5-B9C3-EFE0C40CDD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3AD4F4-599E-4FC7-AFF5-4A1DE9187D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0FD5D2-23EF-44FD-AA1F-00EB7CEBFA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0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8CE93-7964-434E-8855-E19A7C263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D4F51A-372A-4083-A148-4E206676BF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0B1E9-52DC-49DD-9B22-3CCA83C612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56B5341-DC7C-4FB7-9B4D-DA4869A817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13836" y="6528588"/>
            <a:ext cx="1280439" cy="154949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32C96F5-4309-6BA3-9F1D-44057F20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7" y="4986736"/>
            <a:ext cx="10110787" cy="504825"/>
          </a:xfrm>
        </p:spPr>
        <p:txBody>
          <a:bodyPr/>
          <a:lstStyle/>
          <a:p>
            <a:r>
              <a:rPr lang="zh-CN" altLang="en-US" dirty="0"/>
              <a:t>第二部分：训练结果分析</a:t>
            </a:r>
            <a:endParaRPr lang="pl-PL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EAC77A-6378-E352-0C5A-1DAA028AB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313" y="5629576"/>
            <a:ext cx="11521947" cy="360362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nspire Hand + Schunk Hand +Schunk Hand(none finger loss )+Schunk Hand(only finger loss)</a:t>
            </a:r>
            <a:endParaRPr lang="pl-PL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BB95A-5873-953D-42C8-3220A7BAC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313" y="6185100"/>
            <a:ext cx="10112375" cy="279400"/>
          </a:xfrm>
        </p:spPr>
        <p:txBody>
          <a:bodyPr/>
          <a:lstStyle/>
          <a:p>
            <a:r>
              <a:rPr lang="en-US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44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nspire</a:t>
            </a:r>
            <a:r>
              <a:rPr lang="zh-CN" altLang="en-US" dirty="0"/>
              <a:t>手（完整代码）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066448" y="910787"/>
            <a:ext cx="1222385" cy="50400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Train</a:t>
            </a:r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E958802-C0C9-A8B2-7179-A0A9F659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27" y="1414787"/>
            <a:ext cx="10281306" cy="47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nspire</a:t>
            </a:r>
            <a:r>
              <a:rPr lang="zh-CN" altLang="en-US" dirty="0"/>
              <a:t>手（完整代码）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802DCAE-7015-3EB3-04D0-51A5726F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5" y="1482743"/>
            <a:ext cx="10211933" cy="4731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066448" y="910787"/>
            <a:ext cx="1026368" cy="50400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est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8736" y="1054787"/>
            <a:ext cx="11520898" cy="504000"/>
          </a:xfrm>
        </p:spPr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手（完整代码）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066448" y="910787"/>
            <a:ext cx="1222385" cy="50400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Train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BF07103-B4F9-4965-8A36-E2E00D08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7" y="1421312"/>
            <a:ext cx="10468878" cy="47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手（完整代码）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066448" y="910787"/>
            <a:ext cx="1026368" cy="50400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</a:rPr>
              <a:t>est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99DFB5-F6F6-A246-5876-D2EE05D9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5" y="1482363"/>
            <a:ext cx="10319657" cy="45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手（代码去除</a:t>
            </a:r>
            <a:r>
              <a:rPr lang="en-US" altLang="zh-CN" dirty="0" err="1"/>
              <a:t>Finger_loss</a:t>
            </a:r>
            <a:r>
              <a:rPr lang="zh-CN" altLang="en-US" dirty="0"/>
              <a:t>和</a:t>
            </a:r>
            <a:r>
              <a:rPr lang="en-US" altLang="zh-CN" dirty="0" err="1"/>
              <a:t>collison_loss</a:t>
            </a:r>
            <a:r>
              <a:rPr lang="zh-CN" altLang="en-US" dirty="0"/>
              <a:t>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411680" y="557406"/>
            <a:ext cx="1222385" cy="527807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Train</a:t>
            </a:r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E404B8C-5B74-07DB-8BBA-BD280B70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4" y="1425265"/>
            <a:ext cx="10174219" cy="45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9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手（代码去除</a:t>
            </a:r>
            <a:r>
              <a:rPr lang="en-US" altLang="zh-CN" dirty="0" err="1"/>
              <a:t>Finger_loss</a:t>
            </a:r>
            <a:r>
              <a:rPr lang="zh-CN" altLang="en-US" dirty="0"/>
              <a:t>和</a:t>
            </a:r>
            <a:r>
              <a:rPr lang="en-US" altLang="zh-CN" dirty="0" err="1"/>
              <a:t>collison_loss</a:t>
            </a:r>
            <a:r>
              <a:rPr lang="zh-CN" altLang="en-US" dirty="0"/>
              <a:t>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411680" y="557406"/>
            <a:ext cx="1222385" cy="527807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Test</a:t>
            </a: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193D4EF-BC08-0362-FB13-64D128FB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7" y="1411887"/>
            <a:ext cx="10473778" cy="47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</a:t>
            </a:r>
            <a:r>
              <a:rPr lang="en-US" altLang="zh-CN" dirty="0"/>
              <a:t>Only </a:t>
            </a:r>
            <a:r>
              <a:rPr lang="en-US" altLang="zh-CN" dirty="0" err="1"/>
              <a:t>Finger_loss</a:t>
            </a:r>
            <a:r>
              <a:rPr lang="zh-CN" altLang="en-US" dirty="0"/>
              <a:t>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411680" y="557406"/>
            <a:ext cx="1222385" cy="527807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Train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85C7D107-314A-39F0-7846-690D1D13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1442716"/>
            <a:ext cx="10133045" cy="46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Schunk</a:t>
            </a:r>
            <a:r>
              <a:rPr lang="zh-CN" altLang="en-US" dirty="0"/>
              <a:t>手（</a:t>
            </a:r>
            <a:r>
              <a:rPr lang="en-US" altLang="zh-CN" dirty="0"/>
              <a:t>Only </a:t>
            </a:r>
            <a:r>
              <a:rPr lang="en-US" altLang="zh-CN" dirty="0" err="1"/>
              <a:t>Finger_loss</a:t>
            </a:r>
            <a:r>
              <a:rPr lang="zh-CN" altLang="en-US" dirty="0"/>
              <a:t>）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D5084-6DF4-E963-B18C-D29250731C46}"/>
              </a:ext>
            </a:extLst>
          </p:cNvPr>
          <p:cNvSpPr txBox="1"/>
          <p:nvPr/>
        </p:nvSpPr>
        <p:spPr bwMode="gray">
          <a:xfrm>
            <a:off x="5411680" y="557406"/>
            <a:ext cx="1222385" cy="527807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Test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26CAEBD-0D45-40E8-C2D2-71052772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7" y="1419438"/>
            <a:ext cx="10227555" cy="46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8CE93-7964-434E-8855-E19A7C263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D4F51A-372A-4083-A148-4E206676BF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0B1E9-52DC-49DD-9B22-3CCA83C612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56B5341-DC7C-4FB7-9B4D-DA4869A817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13836" y="6528588"/>
            <a:ext cx="1280439" cy="154949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32C96F5-4309-6BA3-9F1D-44057F20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7" y="4986736"/>
            <a:ext cx="10110787" cy="504825"/>
          </a:xfrm>
        </p:spPr>
        <p:txBody>
          <a:bodyPr/>
          <a:lstStyle/>
          <a:p>
            <a:r>
              <a:rPr lang="zh-CN" altLang="en-US" dirty="0"/>
              <a:t>第三部分：相关文件的修改和当前问题分析</a:t>
            </a:r>
            <a:endParaRPr lang="pl-PL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BB95A-5873-953D-42C8-3220A7BAC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0139" y="5916142"/>
            <a:ext cx="10112375" cy="279400"/>
          </a:xfrm>
        </p:spPr>
        <p:txBody>
          <a:bodyPr/>
          <a:lstStyle/>
          <a:p>
            <a:r>
              <a:rPr lang="en-US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57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8CE93-7964-434E-8855-E19A7C263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D4F51A-372A-4083-A148-4E206676BF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0B1E9-52DC-49DD-9B22-3CCA83C612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56B5341-DC7C-4FB7-9B4D-DA4869A817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13836" y="6528588"/>
            <a:ext cx="1280439" cy="154949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32C96F5-4309-6BA3-9F1D-44057F20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7" y="4986736"/>
            <a:ext cx="10110787" cy="504825"/>
          </a:xfrm>
        </p:spPr>
        <p:txBody>
          <a:bodyPr/>
          <a:lstStyle/>
          <a:p>
            <a:r>
              <a:rPr lang="zh-CN" altLang="en-US" dirty="0"/>
              <a:t>第一部分：浙大论文研读报告</a:t>
            </a:r>
            <a:endParaRPr lang="pl-PL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4EAC77A-6378-E352-0C5A-1DAA028AB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756" y="5504717"/>
            <a:ext cx="10110787" cy="360362"/>
          </a:xfrm>
        </p:spPr>
        <p:txBody>
          <a:bodyPr/>
          <a:lstStyle/>
          <a:p>
            <a:r>
              <a:rPr lang="en-US" altLang="zh-CN" sz="2000" dirty="0"/>
              <a:t>Kinematic Motion Retargeting via Neural Latent Optimization for Learning Sign Language</a:t>
            </a:r>
            <a:endParaRPr lang="pl-PL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BB95A-5873-953D-42C8-3220A7BAC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313" y="6185100"/>
            <a:ext cx="10112375" cy="279400"/>
          </a:xfrm>
        </p:spPr>
        <p:txBody>
          <a:bodyPr/>
          <a:lstStyle/>
          <a:p>
            <a:r>
              <a:rPr lang="en-US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0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相关文件的修改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pl-PL" dirty="0"/>
              <a:t>urdf</a:t>
            </a:r>
            <a:r>
              <a:rPr lang="zh-CN" altLang="en-US" dirty="0"/>
              <a:t>模型文件改好了</a:t>
            </a:r>
            <a:r>
              <a:rPr lang="pl-PL" dirty="0"/>
              <a:t>urdf2graph</a:t>
            </a:r>
            <a:r>
              <a:rPr lang="zh-CN" altLang="en-US" dirty="0"/>
              <a:t>图形化文件，能够正常出模型图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4BEE9-7C03-066C-63BF-F90AA41B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7" y="4408251"/>
            <a:ext cx="11407755" cy="690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64655-FB8C-A07B-CD73-C4ACA1622781}"/>
              </a:ext>
            </a:extLst>
          </p:cNvPr>
          <p:cNvSpPr txBox="1"/>
          <p:nvPr/>
        </p:nvSpPr>
        <p:spPr bwMode="gray">
          <a:xfrm>
            <a:off x="364608" y="1818903"/>
            <a:ext cx="2261419" cy="43262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前面实习生代码：</a:t>
            </a:r>
            <a:endParaRPr lang="en-US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A1AE3-8A57-77F1-0F41-174643A9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7" y="2387353"/>
            <a:ext cx="10621857" cy="581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73EA4-D536-1CB1-F022-9EC4A55A34FA}"/>
              </a:ext>
            </a:extLst>
          </p:cNvPr>
          <p:cNvSpPr txBox="1"/>
          <p:nvPr/>
        </p:nvSpPr>
        <p:spPr bwMode="gray">
          <a:xfrm>
            <a:off x="433434" y="3766599"/>
            <a:ext cx="1209368" cy="58110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修改后：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700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相关文件的修改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pl-PL" dirty="0"/>
              <a:t>urdf</a:t>
            </a:r>
            <a:r>
              <a:rPr lang="zh-CN" altLang="en-US" dirty="0"/>
              <a:t>模型文件改好了</a:t>
            </a:r>
            <a:r>
              <a:rPr lang="pl-PL" dirty="0"/>
              <a:t>urdf2graph</a:t>
            </a:r>
            <a:r>
              <a:rPr lang="zh-CN" altLang="en-US" dirty="0"/>
              <a:t>图形化文件，能够正常出模型图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5400C-95F2-9E6C-BAF9-A900F283D818}"/>
              </a:ext>
            </a:extLst>
          </p:cNvPr>
          <p:cNvSpPr txBox="1"/>
          <p:nvPr/>
        </p:nvSpPr>
        <p:spPr bwMode="gray">
          <a:xfrm>
            <a:off x="333264" y="1883803"/>
            <a:ext cx="2261419" cy="43262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zh-CN" sz="2000" dirty="0"/>
              <a:t>URDF</a:t>
            </a:r>
            <a:r>
              <a:rPr lang="zh-CN" altLang="en-US" sz="2000" dirty="0"/>
              <a:t>模型文件：</a:t>
            </a:r>
            <a:endParaRPr lang="en-US" sz="2000" dirty="0" err="1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BE23D7A-A55D-61A4-CFA2-16B1246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6" b="56429"/>
          <a:stretch/>
        </p:blipFill>
        <p:spPr>
          <a:xfrm>
            <a:off x="2454903" y="1765003"/>
            <a:ext cx="8268099" cy="40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相关文件的修改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pl-PL" dirty="0"/>
              <a:t>urdf</a:t>
            </a:r>
            <a:r>
              <a:rPr lang="zh-CN" altLang="en-US" dirty="0"/>
              <a:t>模型文件改好了</a:t>
            </a:r>
            <a:r>
              <a:rPr lang="pl-PL" dirty="0"/>
              <a:t>urdf2graph</a:t>
            </a:r>
            <a:r>
              <a:rPr lang="zh-CN" altLang="en-US" dirty="0"/>
              <a:t>图形化文件，能够正常出模型图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912E54-812A-7EE7-E432-5C06694EF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91"/>
          <a:stretch/>
        </p:blipFill>
        <p:spPr>
          <a:xfrm>
            <a:off x="2392399" y="3945405"/>
            <a:ext cx="8597633" cy="2008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5400C-95F2-9E6C-BAF9-A900F283D818}"/>
              </a:ext>
            </a:extLst>
          </p:cNvPr>
          <p:cNvSpPr txBox="1"/>
          <p:nvPr/>
        </p:nvSpPr>
        <p:spPr bwMode="gray">
          <a:xfrm>
            <a:off x="332367" y="1830443"/>
            <a:ext cx="2261419" cy="43262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前面实习生代码</a:t>
            </a:r>
            <a:endParaRPr lang="en-US" sz="2000" dirty="0" err="1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F87A03-0A26-3AB9-658C-5A2A261D5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558" b="40608"/>
          <a:stretch/>
        </p:blipFill>
        <p:spPr>
          <a:xfrm>
            <a:off x="3237461" y="1423023"/>
            <a:ext cx="5896707" cy="2478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E348C8-EA28-8874-5140-7DFDC8CAEFE2}"/>
              </a:ext>
            </a:extLst>
          </p:cNvPr>
          <p:cNvSpPr txBox="1"/>
          <p:nvPr/>
        </p:nvSpPr>
        <p:spPr bwMode="gray">
          <a:xfrm>
            <a:off x="512092" y="3945405"/>
            <a:ext cx="1209368" cy="58110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修改后：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2424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相关文件的修改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pl-PL" dirty="0"/>
              <a:t>urdf</a:t>
            </a:r>
            <a:r>
              <a:rPr lang="zh-CN" altLang="en-US" dirty="0"/>
              <a:t>模型文件改好了</a:t>
            </a:r>
            <a:r>
              <a:rPr lang="pl-PL" dirty="0"/>
              <a:t>urdf2graph</a:t>
            </a:r>
            <a:r>
              <a:rPr lang="zh-CN" altLang="en-US" dirty="0"/>
              <a:t>图形化文件，能够正常出模型图</a:t>
            </a:r>
            <a:endParaRPr lang="pl-P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5400C-95F2-9E6C-BAF9-A900F283D818}"/>
              </a:ext>
            </a:extLst>
          </p:cNvPr>
          <p:cNvSpPr txBox="1"/>
          <p:nvPr/>
        </p:nvSpPr>
        <p:spPr bwMode="gray">
          <a:xfrm>
            <a:off x="333264" y="1883803"/>
            <a:ext cx="2261419" cy="43262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输出结果：</a:t>
            </a:r>
            <a:endParaRPr lang="en-US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25B2DD-7099-8531-2682-DEF3D5D17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3" t="17871" r="18049" b="11917"/>
          <a:stretch/>
        </p:blipFill>
        <p:spPr>
          <a:xfrm>
            <a:off x="3180521" y="1688860"/>
            <a:ext cx="5227982" cy="40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当前问题分析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sz="2000" dirty="0"/>
              <a:t>手部模型大拇指错位问题导致</a:t>
            </a:r>
            <a:r>
              <a:rPr lang="en-US" altLang="zh-CN" sz="2000" dirty="0"/>
              <a:t>Finger Loss</a:t>
            </a:r>
            <a:r>
              <a:rPr lang="zh-CN" altLang="en-US" sz="2000" dirty="0"/>
              <a:t>居高不下</a:t>
            </a:r>
            <a:endParaRPr lang="pl-PL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0E913-D22B-29B7-CD55-6FBAFFB5E39C}"/>
              </a:ext>
            </a:extLst>
          </p:cNvPr>
          <p:cNvSpPr txBox="1"/>
          <p:nvPr/>
        </p:nvSpPr>
        <p:spPr bwMode="gray">
          <a:xfrm>
            <a:off x="667810" y="2434607"/>
            <a:ext cx="2260607" cy="354322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dirty="0"/>
              <a:t>经过对比</a:t>
            </a:r>
            <a:r>
              <a:rPr lang="en-US" altLang="zh-CN" dirty="0" err="1"/>
              <a:t>urdf</a:t>
            </a:r>
            <a:r>
              <a:rPr lang="zh-CN" altLang="en-US" dirty="0"/>
              <a:t>模型文件和</a:t>
            </a:r>
            <a:r>
              <a:rPr lang="en-US" altLang="zh-CN" dirty="0" err="1"/>
              <a:t>yumi</a:t>
            </a:r>
            <a:r>
              <a:rPr lang="en-US" altLang="zh-CN" dirty="0"/>
              <a:t>-gym</a:t>
            </a:r>
            <a:r>
              <a:rPr lang="zh-CN" altLang="en-US" dirty="0"/>
              <a:t>仿真环境中的具体模型，发现当前</a:t>
            </a:r>
            <a:r>
              <a:rPr lang="en-US" altLang="zh-CN" dirty="0" err="1"/>
              <a:t>dataset_HW</a:t>
            </a:r>
            <a:r>
              <a:rPr lang="zh-CN" altLang="en-US" dirty="0"/>
              <a:t>文件中的手部模型设定无错误</a:t>
            </a:r>
            <a:endParaRPr lang="en-US" dirty="0" err="1"/>
          </a:p>
        </p:txBody>
      </p:sp>
      <p:pic>
        <p:nvPicPr>
          <p:cNvPr id="8" name="Picture 7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8080996E-27F9-6662-1749-2750168DA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" r="2389" b="5702"/>
          <a:stretch/>
        </p:blipFill>
        <p:spPr>
          <a:xfrm>
            <a:off x="3859445" y="1565689"/>
            <a:ext cx="6100632" cy="43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当前问题分析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sz="2000" dirty="0"/>
              <a:t>手部模型大拇指错位问题导致</a:t>
            </a:r>
            <a:r>
              <a:rPr lang="en-US" altLang="zh-CN" sz="2000" dirty="0"/>
              <a:t>Finger Loss</a:t>
            </a:r>
            <a:r>
              <a:rPr lang="zh-CN" altLang="en-US" sz="2000" dirty="0"/>
              <a:t>居高不下</a:t>
            </a:r>
            <a:endParaRPr lang="pl-PL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0E913-D22B-29B7-CD55-6FBAFFB5E39C}"/>
              </a:ext>
            </a:extLst>
          </p:cNvPr>
          <p:cNvSpPr txBox="1"/>
          <p:nvPr/>
        </p:nvSpPr>
        <p:spPr bwMode="gray">
          <a:xfrm>
            <a:off x="667810" y="2434607"/>
            <a:ext cx="7050513" cy="72073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dirty="0"/>
              <a:t>通过输出的模型图分析大拇指是否轴向定位（</a:t>
            </a:r>
            <a:r>
              <a:rPr lang="en-US" altLang="zh-CN" dirty="0"/>
              <a:t>axis</a:t>
            </a:r>
            <a:r>
              <a:rPr lang="zh-CN" altLang="en-US" dirty="0"/>
              <a:t>）错误，经过调试发现不是此处出错。</a:t>
            </a:r>
            <a:endParaRPr lang="en-US" dirty="0" err="1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527F80-B84E-2AE2-FC8A-64837BA0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054" y="403265"/>
            <a:ext cx="2905530" cy="5734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BBFE9-E2C1-E464-14F1-EDDE877B686A}"/>
              </a:ext>
            </a:extLst>
          </p:cNvPr>
          <p:cNvSpPr txBox="1"/>
          <p:nvPr/>
        </p:nvSpPr>
        <p:spPr bwMode="gray">
          <a:xfrm>
            <a:off x="667810" y="3864283"/>
            <a:ext cx="6204155" cy="123611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dirty="0"/>
              <a:t>下一步就是继续分析其他数据处理部分，解决手部模型大拇指错位问题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1625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615C-785A-4592-A71E-E026EB4A1B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2DC934-8D94-4C45-ADC7-1B111A21071B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404A-D8F9-422F-9A30-12682DDFB2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4275-A164-437A-BB31-2809A6AE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7" y="535053"/>
            <a:ext cx="11746556" cy="436681"/>
          </a:xfrm>
        </p:spPr>
        <p:txBody>
          <a:bodyPr/>
          <a:lstStyle/>
          <a:p>
            <a:r>
              <a:rPr lang="zh-CN" altLang="en-US" dirty="0"/>
              <a:t>浙大</a:t>
            </a:r>
            <a:r>
              <a:rPr lang="en-US" altLang="zh-CN" sz="2000" dirty="0"/>
              <a:t>Kinematic Motion Retargeting via Neural Latent Optimization for Learning Sign Language</a:t>
            </a:r>
            <a:br>
              <a:rPr lang="en-US" altLang="zh-CN" sz="1200" dirty="0"/>
            </a:br>
            <a:br>
              <a:rPr lang="en-US" altLang="zh-CN" dirty="0"/>
            </a:b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158" y="1098316"/>
            <a:ext cx="11520898" cy="329268"/>
          </a:xfrm>
        </p:spPr>
        <p:txBody>
          <a:bodyPr/>
          <a:lstStyle/>
          <a:p>
            <a:r>
              <a:rPr lang="zh-CN" altLang="en-US" sz="2400" dirty="0"/>
              <a:t>方法对比和引入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DEF98-E8A2-3EE6-385D-E5E982699708}"/>
              </a:ext>
            </a:extLst>
          </p:cNvPr>
          <p:cNvSpPr txBox="1"/>
          <p:nvPr/>
        </p:nvSpPr>
        <p:spPr bwMode="gray">
          <a:xfrm>
            <a:off x="107607" y="2089157"/>
            <a:ext cx="6461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①传统的</a:t>
            </a:r>
            <a:r>
              <a:rPr lang="zh-CN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基于优化</a:t>
            </a:r>
            <a:r>
              <a:rPr lang="zh-CN" dirty="0">
                <a:effectLst/>
                <a:latin typeface="Microsoft YaHei" panose="020B0503020204020204" pitchFamily="34" charset="-122"/>
              </a:rPr>
              <a:t>的方法</a:t>
            </a:r>
            <a:r>
              <a:rPr lang="zh-CN" b="1" dirty="0">
                <a:effectLst/>
                <a:latin typeface="Microsoft YaHei" panose="020B0503020204020204" pitchFamily="34" charset="-122"/>
              </a:rPr>
              <a:t>耗时且严重依赖于良好的初始化</a:t>
            </a:r>
            <a:r>
              <a:rPr lang="zh-CN" dirty="0">
                <a:effectLst/>
                <a:latin typeface="Microsoft YaHei" panose="020B0503020204020204" pitchFamily="34" charset="-122"/>
              </a:rPr>
              <a:t>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②最近使用</a:t>
            </a:r>
            <a:r>
              <a:rPr lang="zh-CN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前馈神经网络</a:t>
            </a:r>
            <a:r>
              <a:rPr lang="zh-CN" dirty="0">
                <a:effectLst/>
                <a:latin typeface="Microsoft YaHei" panose="020B0503020204020204" pitchFamily="34" charset="-122"/>
              </a:rPr>
              <a:t>的研究</a:t>
            </a:r>
            <a:r>
              <a:rPr lang="zh-CN" b="1" dirty="0">
                <a:effectLst/>
                <a:latin typeface="Microsoft YaHei" panose="020B0503020204020204" pitchFamily="34" charset="-122"/>
              </a:rPr>
              <a:t>对看不见的运动泛化效果较差</a:t>
            </a:r>
            <a:r>
              <a:rPr lang="zh-CN" dirty="0">
                <a:effectLst/>
                <a:latin typeface="Microsoft YaHei" panose="020B0503020204020204" pitchFamily="34" charset="-122"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dirty="0">
                <a:effectLst/>
                <a:latin typeface="Microsoft YaHei" panose="020B0503020204020204" pitchFamily="34" charset="-122"/>
              </a:rPr>
              <a:t>二者都</a:t>
            </a:r>
            <a:r>
              <a:rPr lang="zh-CN" b="1" u="sng" dirty="0">
                <a:effectLst/>
                <a:latin typeface="Microsoft YaHei" panose="020B0503020204020204" pitchFamily="34" charset="-122"/>
              </a:rPr>
              <a:t>忽略了人类骨骼和机器人结构中的拓扑信息</a:t>
            </a:r>
            <a:r>
              <a:rPr lang="zh-CN" dirty="0">
                <a:effectLst/>
                <a:latin typeface="Microsoft YaHei" panose="020B0503020204020204" pitchFamily="34" charset="-122"/>
              </a:rPr>
              <a:t>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58D4B-0D49-2B0F-8CBE-3CFA52A082A9}"/>
              </a:ext>
            </a:extLst>
          </p:cNvPr>
          <p:cNvSpPr txBox="1"/>
          <p:nvPr/>
        </p:nvSpPr>
        <p:spPr bwMode="gray">
          <a:xfrm>
            <a:off x="107607" y="3570817"/>
            <a:ext cx="6461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effectLst/>
                <a:latin typeface="Microsoft YaHei" panose="020B0503020204020204" pitchFamily="34" charset="-122"/>
              </a:rPr>
              <a:t>一种新的</a:t>
            </a:r>
            <a:r>
              <a:rPr lang="zh-CN" sz="1800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神经潜在优化方法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来解决这些问题。潜在优化利用一个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解码器来建立潜在空间和机器人运动空间之间的映射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。之后，通过</a:t>
            </a:r>
            <a:r>
              <a:rPr lang="zh-CN" sz="1800" b="1" dirty="0">
                <a:effectLst/>
                <a:latin typeface="Microsoft YaHei" panose="020B0503020204020204" pitchFamily="34" charset="-122"/>
              </a:rPr>
              <a:t>搜索最优潜向量，即可获得满足机器人约束的重定向结果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。除了潜在优化之外，神经初始化还利用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编码器提供更好的初始化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，以实现更快更好的优化收敛。人类骨骼和机器人结构都被</a:t>
            </a:r>
            <a:r>
              <a:rPr lang="zh-CN" sz="1800" b="1" dirty="0">
                <a:effectLst/>
                <a:highlight>
                  <a:srgbClr val="FFFF00"/>
                </a:highlight>
                <a:latin typeface="Microsoft YaHei" panose="020B0503020204020204" pitchFamily="34" charset="-122"/>
              </a:rPr>
              <a:t>建模为图，以便更好地利用拓扑信息</a:t>
            </a:r>
            <a:r>
              <a:rPr lang="zh-CN" sz="1800" dirty="0">
                <a:effectLst/>
                <a:latin typeface="Microsoft YaHei" panose="020B0503020204020204" pitchFamily="34" charset="-122"/>
              </a:rPr>
              <a:t>。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00610D-F8B9-A83C-9F31-4F4A1070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36" y="1427584"/>
            <a:ext cx="5135035" cy="39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7" y="535053"/>
            <a:ext cx="11746556" cy="436681"/>
          </a:xfrm>
        </p:spPr>
        <p:txBody>
          <a:bodyPr/>
          <a:lstStyle/>
          <a:p>
            <a:r>
              <a:rPr lang="zh-CN" altLang="en-US" dirty="0"/>
              <a:t>浙大</a:t>
            </a:r>
            <a:r>
              <a:rPr lang="en-US" altLang="zh-CN" sz="2000" dirty="0"/>
              <a:t>Kinematic Motion Retargeting via Neural Latent Optimization for Learning Sign Language</a:t>
            </a:r>
            <a:br>
              <a:rPr lang="en-US" altLang="zh-CN" sz="1200" dirty="0"/>
            </a:br>
            <a:br>
              <a:rPr lang="en-US" altLang="zh-CN" dirty="0"/>
            </a:b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158" y="1098316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——</a:t>
            </a:r>
            <a:r>
              <a:rPr lang="zh-CN" altLang="en-US" sz="2400" dirty="0"/>
              <a:t>数据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8A6D9-FDB6-C22C-2BEB-0AF245B5CE05}"/>
              </a:ext>
            </a:extLst>
          </p:cNvPr>
          <p:cNvSpPr txBox="1"/>
          <p:nvPr/>
        </p:nvSpPr>
        <p:spPr bwMode="gray">
          <a:xfrm>
            <a:off x="1019456" y="2400256"/>
            <a:ext cx="1121421" cy="378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400" dirty="0"/>
              <a:t>训练集</a:t>
            </a:r>
            <a:endParaRPr lang="en-US" sz="2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88BF33-B05C-48F0-C7F2-33A5B83273AD}"/>
              </a:ext>
            </a:extLst>
          </p:cNvPr>
          <p:cNvCxnSpPr>
            <a:cxnSpLocks/>
          </p:cNvCxnSpPr>
          <p:nvPr/>
        </p:nvCxnSpPr>
        <p:spPr bwMode="gray">
          <a:xfrm flipV="1">
            <a:off x="2136558" y="2649329"/>
            <a:ext cx="574057" cy="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465076-ECE6-1E64-F6C3-340D8A144D33}"/>
              </a:ext>
            </a:extLst>
          </p:cNvPr>
          <p:cNvSpPr txBox="1"/>
          <p:nvPr/>
        </p:nvSpPr>
        <p:spPr bwMode="gray">
          <a:xfrm>
            <a:off x="2777827" y="2034072"/>
            <a:ext cx="6179561" cy="11104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个场景</a:t>
            </a:r>
            <a:r>
              <a:rPr lang="en-US" altLang="zh-CN" sz="2400" dirty="0"/>
              <a:t>————</a:t>
            </a:r>
            <a:r>
              <a:rPr lang="zh-CN" altLang="en-US" sz="2400" dirty="0"/>
              <a:t>“商业 ”、 “火车站 ”和“西湖 ”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61</a:t>
            </a:r>
            <a:r>
              <a:rPr lang="zh-CN" altLang="en-US" sz="2400" dirty="0"/>
              <a:t>个手语序列</a:t>
            </a:r>
            <a:endParaRPr lang="en-US" altLang="zh-CN" sz="2400" dirty="0"/>
          </a:p>
          <a:p>
            <a:r>
              <a:rPr lang="en-US" altLang="zh-CN" sz="2400" dirty="0"/>
              <a:t>9691</a:t>
            </a:r>
            <a:r>
              <a:rPr lang="zh-CN" altLang="en-US" sz="2400" dirty="0"/>
              <a:t>帧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00F2F-9EF5-1633-F4F6-492890474CC2}"/>
              </a:ext>
            </a:extLst>
          </p:cNvPr>
          <p:cNvSpPr txBox="1"/>
          <p:nvPr/>
        </p:nvSpPr>
        <p:spPr bwMode="gray">
          <a:xfrm>
            <a:off x="1019456" y="4252841"/>
            <a:ext cx="1121421" cy="378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400" dirty="0"/>
              <a:t>测试集</a:t>
            </a:r>
            <a:endParaRPr lang="en-US" sz="2400" dirty="0" err="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75527B-5FE1-E390-931C-ACB150227DDD}"/>
              </a:ext>
            </a:extLst>
          </p:cNvPr>
          <p:cNvCxnSpPr>
            <a:cxnSpLocks/>
            <a:stCxn id="19" idx="3"/>
          </p:cNvCxnSpPr>
          <p:nvPr/>
        </p:nvCxnSpPr>
        <p:spPr bwMode="gray">
          <a:xfrm flipV="1">
            <a:off x="2140877" y="4439452"/>
            <a:ext cx="574057" cy="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64746E-0949-C8C6-1AEA-687CA6B8D294}"/>
              </a:ext>
            </a:extLst>
          </p:cNvPr>
          <p:cNvSpPr txBox="1"/>
          <p:nvPr/>
        </p:nvSpPr>
        <p:spPr bwMode="gray">
          <a:xfrm>
            <a:off x="2714934" y="3804824"/>
            <a:ext cx="6179561" cy="11104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个场景</a:t>
            </a:r>
            <a:r>
              <a:rPr lang="en-US" altLang="zh-CN" sz="2400" dirty="0"/>
              <a:t>————</a:t>
            </a:r>
            <a:r>
              <a:rPr lang="zh-CN" altLang="en-US" sz="2400" dirty="0"/>
              <a:t>“医院 ”和 “介绍 ”</a:t>
            </a:r>
            <a:endParaRPr lang="en-US" altLang="zh-CN" sz="2400" dirty="0"/>
          </a:p>
          <a:p>
            <a:r>
              <a:rPr lang="en-US" altLang="zh-CN" sz="2400" dirty="0"/>
              <a:t>25</a:t>
            </a:r>
            <a:r>
              <a:rPr lang="zh-CN" altLang="en-US" sz="2400" dirty="0"/>
              <a:t>个手语序列</a:t>
            </a:r>
            <a:endParaRPr lang="en-US" altLang="zh-CN" sz="2400" dirty="0"/>
          </a:p>
          <a:p>
            <a:r>
              <a:rPr lang="en-US" altLang="zh-CN" sz="2400" dirty="0"/>
              <a:t>4156</a:t>
            </a:r>
            <a:r>
              <a:rPr lang="zh-CN" altLang="en-US" sz="2400" dirty="0"/>
              <a:t>帧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——</a:t>
            </a:r>
            <a:r>
              <a:rPr lang="zh-CN" altLang="en-US" sz="2400" dirty="0"/>
              <a:t>图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C54F8-0ECC-AC5C-0CD8-0E13211A73CB}"/>
              </a:ext>
            </a:extLst>
          </p:cNvPr>
          <p:cNvSpPr txBox="1"/>
          <p:nvPr/>
        </p:nvSpPr>
        <p:spPr bwMode="gray">
          <a:xfrm>
            <a:off x="332367" y="2247495"/>
            <a:ext cx="1987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none" strike="noStrike" baseline="0" dirty="0" err="1">
                <a:latin typeface="CMMIB10"/>
              </a:rPr>
              <a:t>z</a:t>
            </a:r>
            <a:r>
              <a:rPr lang="en-US" sz="1050" b="0" i="1" u="none" strike="noStrike" baseline="0" dirty="0" err="1">
                <a:latin typeface="CMMI7"/>
              </a:rPr>
              <a:t>i,j</a:t>
            </a:r>
            <a:r>
              <a:rPr lang="en-US" sz="1050" b="0" i="1" u="none" strike="noStrike" baseline="0" dirty="0">
                <a:latin typeface="CMMI7"/>
              </a:rPr>
              <a:t> </a:t>
            </a:r>
            <a:r>
              <a:rPr lang="en-US" sz="2800" b="0" i="0" u="none" strike="noStrike" baseline="0" dirty="0">
                <a:latin typeface="CMR10"/>
              </a:rPr>
              <a:t>= [</a:t>
            </a:r>
            <a:r>
              <a:rPr lang="en-US" sz="2800" b="1" i="1" u="none" strike="noStrike" baseline="0" dirty="0">
                <a:latin typeface="CMMIB10"/>
              </a:rPr>
              <a:t>x</a:t>
            </a:r>
            <a:r>
              <a:rPr lang="en-US" sz="1050" b="0" i="1" u="none" strike="noStrike" baseline="0" dirty="0">
                <a:latin typeface="CMMI7"/>
              </a:rPr>
              <a:t>i</a:t>
            </a:r>
            <a:r>
              <a:rPr lang="en-US" sz="2800" b="0" i="1" u="none" strike="noStrike" baseline="0" dirty="0">
                <a:latin typeface="CMMI10"/>
              </a:rPr>
              <a:t>, </a:t>
            </a:r>
            <a:r>
              <a:rPr lang="en-US" sz="2800" b="1" i="1" u="none" strike="noStrike" baseline="0" dirty="0" err="1">
                <a:latin typeface="CMMIB10"/>
              </a:rPr>
              <a:t>x</a:t>
            </a:r>
            <a:r>
              <a:rPr lang="en-US" sz="1050" b="0" i="1" u="none" strike="noStrike" baseline="0" dirty="0" err="1">
                <a:latin typeface="CMMI7"/>
              </a:rPr>
              <a:t>j</a:t>
            </a:r>
            <a:r>
              <a:rPr lang="en-US" sz="1050" b="0" i="1" u="none" strike="noStrike" baseline="0" dirty="0">
                <a:latin typeface="CMMI7"/>
              </a:rPr>
              <a:t> </a:t>
            </a:r>
            <a:r>
              <a:rPr lang="en-US" sz="2800" b="0" i="1" u="none" strike="noStrike" baseline="0" dirty="0">
                <a:latin typeface="CMMI10"/>
              </a:rPr>
              <a:t>, </a:t>
            </a:r>
            <a:r>
              <a:rPr lang="en-US" sz="2800" b="1" i="1" u="none" strike="noStrike" baseline="0" dirty="0" err="1">
                <a:latin typeface="CMMIB10"/>
              </a:rPr>
              <a:t>e</a:t>
            </a:r>
            <a:r>
              <a:rPr lang="en-US" sz="1050" b="0" i="1" u="none" strike="noStrike" baseline="0" dirty="0" err="1">
                <a:latin typeface="CMMI7"/>
              </a:rPr>
              <a:t>j,i</a:t>
            </a:r>
            <a:r>
              <a:rPr lang="en-US" sz="2800" b="0" i="0" u="none" strike="noStrike" baseline="0" dirty="0">
                <a:latin typeface="CMR10"/>
              </a:rPr>
              <a:t>]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F44D1-C153-40F2-330C-E1B2855D024D}"/>
              </a:ext>
            </a:extLst>
          </p:cNvPr>
          <p:cNvSpPr txBox="1"/>
          <p:nvPr/>
        </p:nvSpPr>
        <p:spPr bwMode="gray">
          <a:xfrm>
            <a:off x="2499782" y="1656109"/>
            <a:ext cx="3033007" cy="159702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2800" b="1" i="1" u="none" strike="noStrike" baseline="0" dirty="0">
                <a:latin typeface="CMMIB10"/>
              </a:rPr>
              <a:t>X</a:t>
            </a:r>
            <a:r>
              <a:rPr lang="en-US" sz="1200" b="0" i="1" u="none" strike="noStrike" baseline="0" dirty="0">
                <a:latin typeface="CMMI7"/>
              </a:rPr>
              <a:t>i</a:t>
            </a:r>
            <a:r>
              <a:rPr lang="zh-CN" altLang="en-US" sz="1200" i="1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的节点特征</a:t>
            </a:r>
            <a:endParaRPr lang="en-US" altLang="zh-CN" sz="1200" b="0" i="1" u="none" strike="noStrike" baseline="0" dirty="0">
              <a:latin typeface="CMMI7"/>
            </a:endParaRPr>
          </a:p>
          <a:p>
            <a:r>
              <a:rPr lang="en-US" sz="3600" b="1" i="1" u="none" strike="noStrike" baseline="0" dirty="0" err="1">
                <a:latin typeface="CMMIB10"/>
              </a:rPr>
              <a:t>x</a:t>
            </a:r>
            <a:r>
              <a:rPr lang="en-US" sz="1200" b="0" i="1" u="none" strike="noStrike" baseline="0" dirty="0" err="1">
                <a:latin typeface="CMMI7"/>
              </a:rPr>
              <a:t>j</a:t>
            </a:r>
            <a:r>
              <a:rPr lang="en-US" sz="1200" b="0" i="1" u="none" strike="noStrike" baseline="0" dirty="0">
                <a:latin typeface="CMMI7"/>
              </a:rPr>
              <a:t> </a:t>
            </a:r>
            <a:r>
              <a:rPr lang="zh-CN" altLang="en-US" sz="1200" b="0" i="1" u="none" strike="noStrike" baseline="0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邻居节点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的节点特征</a:t>
            </a:r>
          </a:p>
          <a:p>
            <a:r>
              <a:rPr lang="en-US" sz="3200" b="1" i="1" u="none" strike="noStrike" baseline="0" dirty="0" err="1">
                <a:latin typeface="CMMIB10"/>
              </a:rPr>
              <a:t>e</a:t>
            </a:r>
            <a:r>
              <a:rPr lang="en-US" sz="1100" b="0" i="1" u="none" strike="noStrike" baseline="0" dirty="0" err="1">
                <a:latin typeface="CMMI7"/>
              </a:rPr>
              <a:t>j,i</a:t>
            </a:r>
            <a:r>
              <a:rPr lang="zh-CN" altLang="en-US" sz="1100" b="0" i="1" u="none" strike="noStrike" baseline="0" dirty="0">
                <a:latin typeface="CMMI7"/>
              </a:rPr>
              <a:t>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到节点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的边特征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86B2A-BBE3-7FCA-1874-8FDEAF9AC167}"/>
              </a:ext>
            </a:extLst>
          </p:cNvPr>
          <p:cNvSpPr txBox="1"/>
          <p:nvPr/>
        </p:nvSpPr>
        <p:spPr bwMode="gray">
          <a:xfrm>
            <a:off x="336524" y="4689538"/>
            <a:ext cx="503790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机器人结构图</a:t>
            </a:r>
            <a:endParaRPr lang="en-US" altLang="zh-CN" sz="2000" b="1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节点特征是对应机器人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关节的旋转角度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边特征是初始状态两个关节坐标系之间的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相对位移和旋转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86E82-4825-23A7-9044-AA5DDD932B99}"/>
              </a:ext>
            </a:extLst>
          </p:cNvPr>
          <p:cNvSpPr txBox="1"/>
          <p:nvPr/>
        </p:nvSpPr>
        <p:spPr bwMode="gray">
          <a:xfrm>
            <a:off x="332366" y="3422060"/>
            <a:ext cx="52224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人体骨架图</a:t>
            </a:r>
            <a:endParaRPr lang="en-US" altLang="zh-CN" sz="2000" b="1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节点特征是人体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关节的位置和</a:t>
            </a:r>
            <a:r>
              <a:rPr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朝向（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旋转矩阵）</a:t>
            </a:r>
            <a:endParaRPr lang="en-US" altLang="zh-CN" sz="18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边特征是人体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关节位置之间的相对偏移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E55888-EA59-1F8D-4D80-D185DA6F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28" y="1357533"/>
            <a:ext cx="5951805" cy="43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流程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91B31-9BF1-3638-90CC-7B317C40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08" y="767320"/>
            <a:ext cx="7787951" cy="352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41167-6154-E5CF-4A32-180D0BFC4E7A}"/>
              </a:ext>
            </a:extLst>
          </p:cNvPr>
          <p:cNvSpPr txBox="1"/>
          <p:nvPr/>
        </p:nvSpPr>
        <p:spPr bwMode="gray">
          <a:xfrm>
            <a:off x="1844045" y="4469364"/>
            <a:ext cx="9020314" cy="1152248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zh-CN" altLang="en-US" sz="2000" dirty="0"/>
              <a:t>编码器以人的演示作为输入，生成一个更好的初始值 </a:t>
            </a:r>
            <a:r>
              <a:rPr lang="en-US" altLang="zh-CN" sz="2000" dirty="0"/>
              <a:t>z0</a:t>
            </a:r>
            <a:r>
              <a:rPr lang="zh-CN" altLang="en-US" sz="2000" dirty="0"/>
              <a:t>，它应该接近最优的潜在码 </a:t>
            </a:r>
            <a:r>
              <a:rPr lang="en-US" sz="2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z *</a:t>
            </a:r>
            <a:r>
              <a:rPr lang="zh-CN" altLang="en-US" sz="2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000" dirty="0"/>
              <a:t>解码相应的机器人运动</a:t>
            </a:r>
            <a:r>
              <a:rPr lang="en-US" altLang="zh-CN" sz="2000" dirty="0"/>
              <a:t>;</a:t>
            </a:r>
            <a:r>
              <a:rPr lang="zh-CN" altLang="en-US" sz="2000" dirty="0"/>
              <a:t>计算目标函数的损失</a:t>
            </a:r>
            <a:r>
              <a:rPr lang="en-US" altLang="zh-CN" sz="2000" dirty="0"/>
              <a:t>;</a:t>
            </a:r>
            <a:r>
              <a:rPr lang="zh-CN" altLang="en-US" sz="2000" dirty="0"/>
              <a:t>通过梯度下降优化潜码。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67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2366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模型细节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5F573-0596-746D-82E0-0CD63DBE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58" y="197832"/>
            <a:ext cx="8142514" cy="3886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DA86F2-9E0A-CBC0-6B3C-3481673642EF}"/>
              </a:ext>
            </a:extLst>
          </p:cNvPr>
          <p:cNvSpPr txBox="1"/>
          <p:nvPr/>
        </p:nvSpPr>
        <p:spPr bwMode="gray">
          <a:xfrm>
            <a:off x="580345" y="4176745"/>
            <a:ext cx="104671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图编码器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三层图卷积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组成，使用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线性层</a:t>
            </a:r>
            <a:r>
              <a:rPr lang="zh-CN" altLang="en-US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将图编码器的输出特征映射到潜在代码。潜伏码与机器人关节的上下限拼接后，被馈送到图解码器中。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9DD74-8D94-7E84-48A3-333634F20E91}"/>
              </a:ext>
            </a:extLst>
          </p:cNvPr>
          <p:cNvSpPr txBox="1"/>
          <p:nvPr/>
        </p:nvSpPr>
        <p:spPr bwMode="gray">
          <a:xfrm>
            <a:off x="580345" y="4949206"/>
            <a:ext cx="1056973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图解码器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也由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三层图卷积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组成，通过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tanh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激活函数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，解码器的输出特征被限制在</a:t>
            </a:r>
            <a:r>
              <a:rPr lang="zh-CN" alt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−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的范围内。然后将它们线性地重新映射到每个机器人关节的上限和下限。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58128-90CA-9AFA-4FFC-1E9614E256B0}"/>
              </a:ext>
            </a:extLst>
          </p:cNvPr>
          <p:cNvSpPr txBox="1"/>
          <p:nvPr/>
        </p:nvSpPr>
        <p:spPr bwMode="gray">
          <a:xfrm>
            <a:off x="580345" y="5625162"/>
            <a:ext cx="11148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正运动学模块：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为了对比人和机器人之间动作的差异形成自监督，根据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关节角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计算各个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关节的位置和朝向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0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损失函数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77ABB-3C86-6BFC-7C7E-495831BD4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46" r="24385" b="-1"/>
          <a:stretch/>
        </p:blipFill>
        <p:spPr>
          <a:xfrm>
            <a:off x="2645017" y="607100"/>
            <a:ext cx="6751596" cy="125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59228E-A157-57BA-F80A-0D8A39DF8052}"/>
              </a:ext>
            </a:extLst>
          </p:cNvPr>
          <p:cNvSpPr txBox="1"/>
          <p:nvPr/>
        </p:nvSpPr>
        <p:spPr bwMode="gray">
          <a:xfrm>
            <a:off x="332364" y="1969783"/>
            <a:ext cx="10547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末端执行器损失</a:t>
            </a:r>
            <a:r>
              <a:rPr lang="en-US" sz="2400" b="0" i="1" u="none" strike="noStrike" baseline="0" dirty="0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>
                <a:highlight>
                  <a:srgbClr val="FFFF00"/>
                </a:highlight>
                <a:latin typeface="CMMI7"/>
              </a:rPr>
              <a:t>ee</a:t>
            </a:r>
            <a:r>
              <a:rPr lang="zh-CN" altLang="en-US" sz="2800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末端执行器损失鼓励机器人匹配人类演示的</a:t>
            </a:r>
            <a:r>
              <a:rPr lang="zh-CN" altLang="en-US" dirty="0">
                <a:highlight>
                  <a:srgbClr val="00FFFF"/>
                </a:highlight>
              </a:rPr>
              <a:t>末端执行器位置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8C99D-80E4-704E-E6DB-22836F580FCA}"/>
              </a:ext>
            </a:extLst>
          </p:cNvPr>
          <p:cNvSpPr txBox="1"/>
          <p:nvPr/>
        </p:nvSpPr>
        <p:spPr bwMode="gray">
          <a:xfrm>
            <a:off x="333261" y="2581656"/>
            <a:ext cx="924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方向损失</a:t>
            </a:r>
            <a:r>
              <a:rPr lang="en-US" sz="2400" b="0" i="1" u="none" strike="noStrike" baseline="0" dirty="0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>
                <a:highlight>
                  <a:srgbClr val="FFFF00"/>
                </a:highlight>
                <a:latin typeface="CMMI7"/>
              </a:rPr>
              <a:t>ori </a:t>
            </a:r>
            <a:r>
              <a:rPr lang="en-US" altLang="zh-CN" dirty="0"/>
              <a:t>:</a:t>
            </a:r>
            <a:r>
              <a:rPr lang="zh-CN" altLang="en-US" dirty="0"/>
              <a:t>方向损失是通过比较人和机器的</a:t>
            </a:r>
            <a:r>
              <a:rPr lang="zh-CN" altLang="en-US" dirty="0">
                <a:highlight>
                  <a:srgbClr val="00FFFF"/>
                </a:highlight>
              </a:rPr>
              <a:t>末端执行器方向的差异</a:t>
            </a:r>
            <a:r>
              <a:rPr lang="zh-CN" altLang="en-US" dirty="0"/>
              <a:t>来计算的。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A9BBE-BDBF-5CA0-5A89-F06EDEEACBF4}"/>
              </a:ext>
            </a:extLst>
          </p:cNvPr>
          <p:cNvSpPr txBox="1"/>
          <p:nvPr/>
        </p:nvSpPr>
        <p:spPr bwMode="gray">
          <a:xfrm>
            <a:off x="332363" y="3099424"/>
            <a:ext cx="11144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肘关节丢失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 err="1">
                <a:highlight>
                  <a:srgbClr val="FFFF00"/>
                </a:highlight>
                <a:latin typeface="CMMI7"/>
              </a:rPr>
              <a:t>elb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鼓励其他关节的运动与演示相似，通过比较</a:t>
            </a:r>
            <a:r>
              <a:rPr lang="zh-CN" altLang="en-US" dirty="0">
                <a:highlight>
                  <a:srgbClr val="00FFFF"/>
                </a:highlight>
              </a:rPr>
              <a:t>从肘关节到手腕的归一化向量的差异</a:t>
            </a:r>
            <a:r>
              <a:rPr lang="zh-CN" altLang="en-US" dirty="0"/>
              <a:t>来计算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45CD5-718F-5CF2-A5DB-F9BC4F9BB4D3}"/>
              </a:ext>
            </a:extLst>
          </p:cNvPr>
          <p:cNvSpPr txBox="1"/>
          <p:nvPr/>
        </p:nvSpPr>
        <p:spPr bwMode="gray">
          <a:xfrm>
            <a:off x="332362" y="3649742"/>
            <a:ext cx="11144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手指丢失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sz="1600" b="0" i="1" u="none" strike="noStrike" baseline="0" dirty="0" err="1">
                <a:highlight>
                  <a:srgbClr val="FFFF00"/>
                </a:highlight>
                <a:latin typeface="CMMI7"/>
              </a:rPr>
              <a:t>fin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鼓励机器人模仿人类的手指动作，</a:t>
            </a:r>
            <a:r>
              <a:rPr lang="zh-CN" altLang="en-US" dirty="0">
                <a:highlight>
                  <a:srgbClr val="00FFFF"/>
                </a:highlight>
              </a:rPr>
              <a:t>比较从掌指关节到指尖的向量</a:t>
            </a:r>
            <a:r>
              <a:rPr lang="zh-CN" altLang="en-US" dirty="0"/>
              <a:t>，通过手指长度归一化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AA037-CD5B-4168-88D3-579F6F7615EB}"/>
              </a:ext>
            </a:extLst>
          </p:cNvPr>
          <p:cNvSpPr txBox="1"/>
          <p:nvPr/>
        </p:nvSpPr>
        <p:spPr bwMode="gray">
          <a:xfrm>
            <a:off x="332362" y="4198169"/>
            <a:ext cx="106120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碰撞损失 </a:t>
            </a:r>
            <a:r>
              <a:rPr lang="en-US" sz="2400" b="0" i="1" u="none" strike="noStrike" baseline="0" dirty="0" err="1">
                <a:highlight>
                  <a:srgbClr val="FFFF00"/>
                </a:highlight>
                <a:latin typeface="CMMI10"/>
              </a:rPr>
              <a:t>L</a:t>
            </a:r>
            <a:r>
              <a:rPr lang="en-US" b="0" i="1" u="none" strike="noStrike" baseline="0" dirty="0" err="1">
                <a:highlight>
                  <a:srgbClr val="FFFF00"/>
                </a:highlight>
                <a:latin typeface="CMMI7"/>
              </a:rPr>
              <a:t>col</a:t>
            </a:r>
            <a:r>
              <a:rPr lang="en-US" sz="800" b="0" i="1" u="none" strike="noStrike" baseline="0" dirty="0">
                <a:highlight>
                  <a:srgbClr val="FFFF00"/>
                </a:highlight>
                <a:latin typeface="CMMI7"/>
              </a:rPr>
              <a:t> </a:t>
            </a:r>
            <a:r>
              <a:rPr lang="en-US" altLang="zh-CN" dirty="0"/>
              <a:t>:</a:t>
            </a:r>
            <a:r>
              <a:rPr lang="zh-CN" altLang="en-US" dirty="0"/>
              <a:t>用于</a:t>
            </a:r>
            <a:r>
              <a:rPr lang="zh-CN" altLang="en-US" dirty="0">
                <a:highlight>
                  <a:srgbClr val="00FFFF"/>
                </a:highlight>
              </a:rPr>
              <a:t>惩罚导致碰撞</a:t>
            </a:r>
            <a:r>
              <a:rPr lang="zh-CN" altLang="en-US" dirty="0"/>
              <a:t>的机器人运动。将机器人</a:t>
            </a:r>
            <a:r>
              <a:rPr lang="zh-CN" altLang="en-US" dirty="0">
                <a:highlight>
                  <a:srgbClr val="00FFFF"/>
                </a:highlight>
              </a:rPr>
              <a:t>手臂的链接建模为胶囊</a:t>
            </a:r>
            <a:r>
              <a:rPr lang="zh-CN" altLang="en-US" dirty="0"/>
              <a:t>，并计算胶囊对之间的距离。如果这个距离小于不发生碰撞的最小距离，则计算损失。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4A8FC-E788-B976-ADEF-DDADC4C4626D}"/>
              </a:ext>
            </a:extLst>
          </p:cNvPr>
          <p:cNvSpPr txBox="1"/>
          <p:nvPr/>
        </p:nvSpPr>
        <p:spPr bwMode="gray">
          <a:xfrm>
            <a:off x="1292336" y="5067169"/>
            <a:ext cx="11192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b="0" i="1" u="none" strike="noStrike" baseline="0" dirty="0" err="1">
                <a:latin typeface="CMMI7"/>
              </a:rPr>
              <a:t>ee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 err="1">
                <a:latin typeface="CMMI7"/>
              </a:rPr>
              <a:t>ori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 err="1">
                <a:latin typeface="CMMI7"/>
              </a:rPr>
              <a:t>elb</a:t>
            </a:r>
            <a:r>
              <a:rPr lang="en-US" sz="1600" i="1" dirty="0">
                <a:latin typeface="CMMI7"/>
              </a:rPr>
              <a:t>,</a:t>
            </a:r>
            <a:r>
              <a:rPr lang="en-US" sz="1800" b="0" i="0" u="none" strike="noStrike" baseline="0" dirty="0">
                <a:latin typeface="Times-Roman"/>
              </a:rPr>
              <a:t>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>
                <a:latin typeface="CMMI7"/>
              </a:rPr>
              <a:t>fin</a:t>
            </a:r>
            <a:r>
              <a:rPr lang="en-US" sz="800" b="0" i="1" u="none" strike="noStrike" baseline="0" dirty="0">
                <a:latin typeface="CMMI7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l-GR" sz="1800" b="0" i="1" u="none" strike="noStrike" baseline="0" dirty="0">
                <a:latin typeface="CMMI10"/>
              </a:rPr>
              <a:t>λ</a:t>
            </a:r>
            <a:r>
              <a:rPr lang="en-US" sz="1600" i="1" dirty="0">
                <a:latin typeface="CMMI7"/>
              </a:rPr>
              <a:t>col</a:t>
            </a:r>
            <a:r>
              <a:rPr lang="zh-CN" altLang="en-US" dirty="0"/>
              <a:t>分别为它们的权值 ，其大小分别为</a:t>
            </a:r>
            <a:r>
              <a:rPr lang="en-US" altLang="zh-CN" dirty="0"/>
              <a:t>1000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和 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C9911-B943-3291-BACE-0E7CC554B14A}"/>
              </a:ext>
            </a:extLst>
          </p:cNvPr>
          <p:cNvSpPr txBox="1"/>
          <p:nvPr/>
        </p:nvSpPr>
        <p:spPr bwMode="gray">
          <a:xfrm>
            <a:off x="647352" y="5581307"/>
            <a:ext cx="806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为适应其他任务，应该重新设计末端执行器损失和手指损失。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4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1C3E0F-7CF8-4DF8-9504-AD772B0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4DABD-9BB2-4712-B50C-E0B9315214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826AA-FE01-4F7A-ADAD-28FD4EDBEB56}" type="datetime4">
              <a:rPr lang="en-US" smtClean="0"/>
              <a:t>January 26, 2024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01150FD-A846-4877-B24A-4BFC4173A37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3264" y="1105533"/>
            <a:ext cx="11520898" cy="504000"/>
          </a:xfrm>
        </p:spPr>
        <p:txBody>
          <a:bodyPr/>
          <a:lstStyle/>
          <a:p>
            <a:r>
              <a:rPr lang="zh-CN" altLang="en-US" sz="2400" dirty="0"/>
              <a:t>输入输出</a:t>
            </a:r>
            <a:endParaRPr lang="pl-P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03343-987C-4CAA-A6FB-EC8404F793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BAF8-DE10-4DA6-A89D-5B8323FA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DA6975-0A70-A86B-E4AD-696F704A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58" y="1622289"/>
            <a:ext cx="8362923" cy="1771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C611DF-2199-677F-3ED4-AFB47FB7A01D}"/>
              </a:ext>
            </a:extLst>
          </p:cNvPr>
          <p:cNvSpPr txBox="1"/>
          <p:nvPr/>
        </p:nvSpPr>
        <p:spPr bwMode="gray">
          <a:xfrm>
            <a:off x="913842" y="3680723"/>
            <a:ext cx="9984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输入</a:t>
            </a:r>
            <a:r>
              <a:rPr lang="zh-CN" altLang="en-US" dirty="0"/>
              <a:t>：演示者各个关节数据构成的图，包括关节的位置，四元数形式表示的关节旋转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91F4D-ADEF-9763-2D14-789BB9F8A69E}"/>
              </a:ext>
            </a:extLst>
          </p:cNvPr>
          <p:cNvSpPr txBox="1"/>
          <p:nvPr/>
        </p:nvSpPr>
        <p:spPr bwMode="gray">
          <a:xfrm>
            <a:off x="913842" y="4102160"/>
            <a:ext cx="102269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图编码器</a:t>
            </a:r>
            <a:r>
              <a:rPr lang="zh-CN" altLang="en-US" dirty="0"/>
              <a:t>：从输入的图数据中提取每个关节的特征，得到隐空间中当前人类动作状态的编码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h</a:t>
            </a:r>
            <a:r>
              <a:rPr lang="zh-CN" alt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 。</a:t>
            </a:r>
            <a:endParaRPr lang="en-US" altLang="zh-CN" sz="1600" i="1" dirty="0">
              <a:solidFill>
                <a:srgbClr val="000000"/>
              </a:solidFill>
              <a:highlight>
                <a:srgbClr val="FAFAFA"/>
              </a:highlight>
              <a:latin typeface="CMMI7"/>
              <a:ea typeface="ABBvoice"/>
              <a:cs typeface="ABBvoice"/>
            </a:endParaRPr>
          </a:p>
          <a:p>
            <a:pPr algn="l"/>
            <a:r>
              <a:rPr lang="zh-CN" altLang="en-US" dirty="0"/>
              <a:t>                     线性层</a:t>
            </a:r>
            <a:r>
              <a:rPr lang="en-US" altLang="zh-CN" dirty="0"/>
              <a:t>L</a:t>
            </a:r>
            <a:r>
              <a:rPr lang="zh-CN" altLang="en-US" dirty="0"/>
              <a:t>将人类动作状态隐空间中的编码映射到机器人动作状态的隐空间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6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2E19C-57B8-E123-BB83-DECE67925255}"/>
              </a:ext>
            </a:extLst>
          </p:cNvPr>
          <p:cNvSpPr txBox="1"/>
          <p:nvPr/>
        </p:nvSpPr>
        <p:spPr bwMode="gray">
          <a:xfrm>
            <a:off x="913842" y="5031147"/>
            <a:ext cx="864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/>
              <a:t>图解码器</a:t>
            </a:r>
            <a:r>
              <a:rPr lang="zh-CN" altLang="en-US" dirty="0"/>
              <a:t>：利用</a:t>
            </a:r>
            <a:r>
              <a:rPr lang="en-US" dirty="0"/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AFAFA"/>
                </a:highlight>
                <a:uLnTx/>
                <a:uFillTx/>
                <a:latin typeface="CMMI10"/>
                <a:ea typeface="ABBvoice"/>
                <a:cs typeface="ABBvoice"/>
              </a:rPr>
              <a:t>Z</a:t>
            </a:r>
            <a:r>
              <a:rPr lang="en-US" sz="1100" i="1" dirty="0">
                <a:solidFill>
                  <a:srgbClr val="000000"/>
                </a:solidFill>
                <a:highlight>
                  <a:srgbClr val="FAFAFA"/>
                </a:highlight>
                <a:latin typeface="CMMI7"/>
                <a:ea typeface="ABBvoice"/>
                <a:cs typeface="ABBvoice"/>
              </a:rPr>
              <a:t>r</a:t>
            </a:r>
            <a:r>
              <a:rPr lang="zh-CN" altLang="en-US" dirty="0"/>
              <a:t>恢复出机器人的关节角状态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BEEA4-ECA4-B1E7-26E7-75E360E42CA9}"/>
              </a:ext>
            </a:extLst>
          </p:cNvPr>
          <p:cNvSpPr txBox="1"/>
          <p:nvPr/>
        </p:nvSpPr>
        <p:spPr bwMode="gray">
          <a:xfrm>
            <a:off x="913842" y="5459857"/>
            <a:ext cx="10226909" cy="36933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/>
            <a:r>
              <a:rPr lang="zh-CN" altLang="en-US" b="1" dirty="0"/>
              <a:t>输出</a:t>
            </a:r>
            <a:r>
              <a:rPr lang="zh-CN" altLang="en-US" dirty="0"/>
              <a:t>：将机器人关节角状态输入到正运动学模块，得到机器人各个关节在世界坐标系下的位置和旋转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377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2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ABB PPT Template New Cover Picture_Test.potx" id="{0A66BA40-D7EE-40BC-96C9-BD8705A7948F}" vid="{4D465BF3-1E41-41EC-9207-5CBB230A5E28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8AF179D93F5408681185FD0914EFB" ma:contentTypeVersion="4" ma:contentTypeDescription="Create a new document." ma:contentTypeScope="" ma:versionID="cf7a5002604424a8d2ce33718a84193e">
  <xsd:schema xmlns:xsd="http://www.w3.org/2001/XMLSchema" xmlns:xs="http://www.w3.org/2001/XMLSchema" xmlns:p="http://schemas.microsoft.com/office/2006/metadata/properties" xmlns:ns2="f91e938e-afbb-4e68-abd7-811b2235727e" xmlns:ns3="749ea059-3af5-4f95-9769-48916ada97c4" targetNamespace="http://schemas.microsoft.com/office/2006/metadata/properties" ma:root="true" ma:fieldsID="208af2803b0f89d44f67c5c459f68b17" ns2:_="" ns3:_="">
    <xsd:import namespace="f91e938e-afbb-4e68-abd7-811b2235727e"/>
    <xsd:import namespace="749ea059-3af5-4f95-9769-48916ada97c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e938e-afbb-4e68-abd7-811b223572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a059-3af5-4f95-9769-48916ada9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10DFA3-B4E7-4435-B692-4D4B74C576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146D7D-DDE9-43CF-A07A-5C38D90411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1e938e-afbb-4e68-abd7-811b2235727e"/>
    <ds:schemaRef ds:uri="749ea059-3af5-4f95-9769-48916ada97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A026E8-9C06-4E92-B804-0E5754DAFF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ABB PowerPoint Template 16by9</Template>
  <TotalTime>183</TotalTime>
  <Words>1193</Words>
  <Application>Microsoft Office PowerPoint</Application>
  <PresentationFormat>Widescreen</PresentationFormat>
  <Paragraphs>153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CMMI10</vt:lpstr>
      <vt:lpstr>CMMI7</vt:lpstr>
      <vt:lpstr>CMMIB10</vt:lpstr>
      <vt:lpstr>CMR10</vt:lpstr>
      <vt:lpstr>Times-Roman</vt:lpstr>
      <vt:lpstr>宋体</vt:lpstr>
      <vt:lpstr>Microsoft YaHei</vt:lpstr>
      <vt:lpstr>ABBvoice</vt:lpstr>
      <vt:lpstr>ABBvoiceOffice</vt:lpstr>
      <vt:lpstr>Arial</vt:lpstr>
      <vt:lpstr>Symbol</vt:lpstr>
      <vt:lpstr>Times New Roman</vt:lpstr>
      <vt:lpstr>ABB Master</vt:lpstr>
      <vt:lpstr>工作汇报</vt:lpstr>
      <vt:lpstr>第一部分：浙大论文研读报告</vt:lpstr>
      <vt:lpstr>浙大Kinematic Motion Retargeting via Neural Latent Optimization for Learning Sign Language  </vt:lpstr>
      <vt:lpstr>浙大Kinematic Motion Retargeting via Neural Latent Optimization for Learning Sign Language  </vt:lpstr>
      <vt:lpstr>浙大</vt:lpstr>
      <vt:lpstr>浙大</vt:lpstr>
      <vt:lpstr>浙大</vt:lpstr>
      <vt:lpstr>浙大</vt:lpstr>
      <vt:lpstr>浙大</vt:lpstr>
      <vt:lpstr>第二部分：训练结果分析</vt:lpstr>
      <vt:lpstr>运行结果分析</vt:lpstr>
      <vt:lpstr>运行结果分析</vt:lpstr>
      <vt:lpstr>运行结果分析</vt:lpstr>
      <vt:lpstr>运行结果分析</vt:lpstr>
      <vt:lpstr>运行结果分析</vt:lpstr>
      <vt:lpstr>运行结果分析</vt:lpstr>
      <vt:lpstr>运行结果分析</vt:lpstr>
      <vt:lpstr>运行结果分析</vt:lpstr>
      <vt:lpstr>第三部分：相关文件的修改和当前问题分析</vt:lpstr>
      <vt:lpstr>相关文件的修改</vt:lpstr>
      <vt:lpstr>相关文件的修改</vt:lpstr>
      <vt:lpstr>相关文件的修改</vt:lpstr>
      <vt:lpstr>相关文件的修改</vt:lpstr>
      <vt:lpstr>当前问题分析</vt:lpstr>
      <vt:lpstr>当前问题分析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Jun Shi</dc:creator>
  <cp:lastModifiedBy>Jun Shi</cp:lastModifiedBy>
  <cp:revision>1</cp:revision>
  <dcterms:created xsi:type="dcterms:W3CDTF">2024-01-26T03:09:01Z</dcterms:created>
  <dcterms:modified xsi:type="dcterms:W3CDTF">2024-01-26T06:12:07Z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0x0101006F98AF179D93F5408681185FD0914EFB</vt:lpwstr>
  </property>
</Properties>
</file>